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23"/>
  </p:notesMasterIdLst>
  <p:sldIdLst>
    <p:sldId id="292" r:id="rId5"/>
    <p:sldId id="1305" r:id="rId6"/>
    <p:sldId id="352" r:id="rId7"/>
    <p:sldId id="1300" r:id="rId8"/>
    <p:sldId id="1284" r:id="rId9"/>
    <p:sldId id="1285" r:id="rId10"/>
    <p:sldId id="1303" r:id="rId11"/>
    <p:sldId id="1304" r:id="rId12"/>
    <p:sldId id="1286" r:id="rId13"/>
    <p:sldId id="1287" r:id="rId14"/>
    <p:sldId id="1292" r:id="rId15"/>
    <p:sldId id="1293" r:id="rId16"/>
    <p:sldId id="1294" r:id="rId17"/>
    <p:sldId id="1295" r:id="rId18"/>
    <p:sldId id="1296" r:id="rId19"/>
    <p:sldId id="1297" r:id="rId20"/>
    <p:sldId id="1288" r:id="rId21"/>
    <p:sldId id="1249" r:id="rId22"/>
  </p:sldIdLst>
  <p:sldSz cx="9144000" cy="5143500" type="screen16x9"/>
  <p:notesSz cx="6858000" cy="9144000"/>
  <p:custShowLst>
    <p:custShow name="Custom Show 1" id="0">
      <p:sldLst>
        <p:sld r:id="rId5"/>
        <p:sld r:id="rId7"/>
        <p:sld r:id="rId8"/>
        <p:sld r:id="rId9"/>
        <p:sld r:id="rId13"/>
      </p:sldLst>
    </p:custShow>
  </p:custShow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612" userDrawn="1">
          <p15:clr>
            <a:srgbClr val="A4A3A4"/>
          </p15:clr>
        </p15:guide>
        <p15:guide id="2" pos="144" userDrawn="1">
          <p15:clr>
            <a:srgbClr val="A4A3A4"/>
          </p15:clr>
        </p15:guide>
        <p15:guide id="3" orient="horz" pos="876" userDrawn="1">
          <p15:clr>
            <a:srgbClr val="A4A3A4"/>
          </p15:clr>
        </p15:guide>
      </p15:sldGuideLst>
    </p:ext>
    <p:ext uri="http://customooxmlschemas.google.com/">
      <go:slidesCustomData xmlns=""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r:id="rId220"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3264"/>
    <a:srgbClr val="841910"/>
    <a:srgbClr val="DFDDFB"/>
    <a:srgbClr val="213164"/>
    <a:srgbClr val="213163"/>
    <a:srgbClr val="E3E1FB"/>
    <a:srgbClr val="FFAB40"/>
    <a:srgbClr val="FFFFFF"/>
    <a:srgbClr val="0000FF"/>
    <a:srgbClr val="FFCD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927" autoAdjust="0"/>
    <p:restoredTop sz="94660"/>
  </p:normalViewPr>
  <p:slideViewPr>
    <p:cSldViewPr snapToGrid="0">
      <p:cViewPr varScale="1">
        <p:scale>
          <a:sx n="103" d="100"/>
          <a:sy n="103" d="100"/>
        </p:scale>
        <p:origin x="1138" y="58"/>
      </p:cViewPr>
      <p:guideLst>
        <p:guide orient="horz" pos="612"/>
        <p:guide pos="144"/>
        <p:guide orient="horz" pos="87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slide" Target="slides/slide17.xml"/><Relationship Id="rId222"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2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20" Type="http://customschemas.google.com/relationships/presentationmetadata" Target="metadata"/><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22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23"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E7D7BE-B1CD-41F1-9DDE-F3BBBC55BBFD}"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2660E8EA-4C38-4480-80FB-2EE5BA6984B3}" type="pres">
      <dgm:prSet presAssocID="{9CE7D7BE-B1CD-41F1-9DDE-F3BBBC55BBFD}" presName="Name0" presStyleCnt="0">
        <dgm:presLayoutVars>
          <dgm:chMax val="11"/>
          <dgm:chPref val="11"/>
          <dgm:dir/>
          <dgm:resizeHandles/>
        </dgm:presLayoutVars>
      </dgm:prSet>
      <dgm:spPr/>
    </dgm:pt>
  </dgm:ptLst>
  <dgm:cxnLst>
    <dgm:cxn modelId="{C84E9C6A-95CD-430E-B250-50748F350F7D}" type="presOf" srcId="{9CE7D7BE-B1CD-41F1-9DDE-F3BBBC55BBFD}" destId="{2660E8EA-4C38-4480-80FB-2EE5BA6984B3}" srcOrd="0"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extLst>
      <p:ext uri="{BB962C8B-B14F-4D97-AF65-F5344CB8AC3E}">
        <p14:creationId xmlns:p14="http://schemas.microsoft.com/office/powerpoint/2010/main" val="1272307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0" algn="l">
              <a:lnSpc>
                <a:spcPct val="100000"/>
              </a:lnSpc>
              <a:spcBef>
                <a:spcPts val="0"/>
              </a:spcBef>
              <a:spcAft>
                <a:spcPts val="0"/>
              </a:spcAft>
              <a:buSzPts val="1100"/>
              <a:buNone/>
            </a:pPr>
            <a:endParaRPr lang="en"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93475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81168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249617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458256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453239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671224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246731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48123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4/12/2024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MT"/>
                <a:cs typeface="Arial M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800" b="0" i="0">
                <a:solidFill>
                  <a:schemeClr val="tx1"/>
                </a:solidFill>
                <a:latin typeface="Arial MT"/>
                <a:cs typeface="Arial MT"/>
              </a:defRPr>
            </a:lvl1pPr>
          </a:lstStyle>
          <a:p>
            <a:pPr marL="12700">
              <a:lnSpc>
                <a:spcPct val="100000"/>
              </a:lnSpc>
              <a:spcBef>
                <a:spcPts val="25"/>
              </a:spcBef>
            </a:pPr>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3FD61DA6-D9C3-4FDE-8A87-022315D71125}" type="datetime1">
              <a:rPr lang="en-US" smtClean="0"/>
              <a:t>4/12/2024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837878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8" name="Rectangle 7">
            <a:extLst>
              <a:ext uri="{FF2B5EF4-FFF2-40B4-BE49-F238E27FC236}">
                <a16:creationId xmlns:a16="http://schemas.microsoft.com/office/drawing/2014/main" id="{9759FAC2-2004-4EAC-FA79-8395FA9E5834}"/>
              </a:ext>
            </a:extLst>
          </p:cNvPr>
          <p:cNvSpPr/>
          <p:nvPr userDrawn="1"/>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110;p4" descr="A close up of a sign&#10;&#10;Description automatically generated">
            <a:extLst>
              <a:ext uri="{FF2B5EF4-FFF2-40B4-BE49-F238E27FC236}">
                <a16:creationId xmlns:a16="http://schemas.microsoft.com/office/drawing/2014/main" id="{CE849A3B-BCF0-B774-F89E-81965C71F93E}"/>
              </a:ext>
            </a:extLst>
          </p:cNvPr>
          <p:cNvPicPr preferRelativeResize="0"/>
          <p:nvPr userDrawn="1"/>
        </p:nvPicPr>
        <p:blipFill rotWithShape="1">
          <a:blip r:embed="rId13">
            <a:alphaModFix/>
          </a:blip>
          <a:srcRect/>
          <a:stretch/>
        </p:blipFill>
        <p:spPr>
          <a:xfrm>
            <a:off x="7799751" y="88917"/>
            <a:ext cx="1233874" cy="412476"/>
          </a:xfrm>
          <a:prstGeom prst="rect">
            <a:avLst/>
          </a:prstGeom>
          <a:noFill/>
          <a:ln>
            <a:noFill/>
          </a:ln>
        </p:spPr>
      </p:pic>
      <p:sp>
        <p:nvSpPr>
          <p:cNvPr id="2" name="Rectangle 1">
            <a:extLst>
              <a:ext uri="{FF2B5EF4-FFF2-40B4-BE49-F238E27FC236}">
                <a16:creationId xmlns:a16="http://schemas.microsoft.com/office/drawing/2014/main" id="{5DA41203-56BE-577E-A8C1-98B09B515AAC}"/>
              </a:ext>
            </a:extLst>
          </p:cNvPr>
          <p:cNvSpPr/>
          <p:nvPr userDrawn="1"/>
        </p:nvSpPr>
        <p:spPr>
          <a:xfrm>
            <a:off x="7594600" y="82567"/>
            <a:ext cx="165100" cy="412476"/>
          </a:xfrm>
          <a:prstGeom prst="rect">
            <a:avLst/>
          </a:prstGeom>
          <a:solidFill>
            <a:srgbClr val="8419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113AE749-D756-44D4-7512-5A64C3448524}"/>
              </a:ext>
            </a:extLst>
          </p:cNvPr>
          <p:cNvSpPr/>
          <p:nvPr userDrawn="1"/>
        </p:nvSpPr>
        <p:spPr>
          <a:xfrm>
            <a:off x="7440249" y="82567"/>
            <a:ext cx="103551" cy="412476"/>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7AC47A97-ED2C-01CD-35B7-62DB0980AD76}"/>
              </a:ext>
            </a:extLst>
          </p:cNvPr>
          <p:cNvSpPr/>
          <p:nvPr userDrawn="1"/>
        </p:nvSpPr>
        <p:spPr>
          <a:xfrm>
            <a:off x="0" y="5086350"/>
            <a:ext cx="9144000" cy="69850"/>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005834B6-17D2-3D0A-58FC-6B1CA1321EBB}"/>
              </a:ext>
            </a:extLst>
          </p:cNvPr>
          <p:cNvSpPr/>
          <p:nvPr userDrawn="1"/>
        </p:nvSpPr>
        <p:spPr>
          <a:xfrm>
            <a:off x="0" y="88917"/>
            <a:ext cx="7283428" cy="406126"/>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4563F94C-8FC4-4D17-213C-5A08DC1A14F1}"/>
              </a:ext>
            </a:extLst>
          </p:cNvPr>
          <p:cNvSpPr txBox="1"/>
          <p:nvPr userDrawn="1"/>
        </p:nvSpPr>
        <p:spPr>
          <a:xfrm>
            <a:off x="92480" y="105826"/>
            <a:ext cx="3953740" cy="369332"/>
          </a:xfrm>
          <a:prstGeom prst="rect">
            <a:avLst/>
          </a:prstGeom>
          <a:noFill/>
        </p:spPr>
        <p:txBody>
          <a:bodyPr wrap="square" rtlCol="0">
            <a:spAutoFit/>
          </a:bodyPr>
          <a:lstStyle/>
          <a:p>
            <a:r>
              <a:rPr lang="en-US" sz="1800" b="0">
                <a:solidFill>
                  <a:schemeClr val="bg1"/>
                </a:solidFill>
              </a:rPr>
              <a:t>Next Gen Employability Program</a:t>
            </a:r>
          </a:p>
        </p:txBody>
      </p:sp>
    </p:spTree>
  </p:cSld>
  <p:clrMap bg1="lt1" tx1="dk1" bg2="dk2" tx2="lt2" accent1="accent1" accent2="accent2" accent3="accent3" accent4="accent4" accent5="accent5" accent6="accent6" hlink="hlink" folHlink="folHlink"/>
  <p:sldLayoutIdLst>
    <p:sldLayoutId id="2147483666" r:id="rId1"/>
    <p:sldLayoutId id="2147483654" r:id="rId2"/>
    <p:sldLayoutId id="2147483668" r:id="rId3"/>
    <p:sldLayoutId id="2147483669" r:id="rId4"/>
    <p:sldLayoutId id="2147483670" r:id="rId5"/>
    <p:sldLayoutId id="2147483656" r:id="rId6"/>
    <p:sldLayoutId id="2147483657" r:id="rId7"/>
    <p:sldLayoutId id="2147483659" r:id="rId8"/>
    <p:sldLayoutId id="2147483674" r:id="rId9"/>
    <p:sldLayoutId id="2147483687" r:id="rId10"/>
    <p:sldLayoutId id="214748370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5236A7EE-63C5-F101-791D-20DB74487B5F}"/>
              </a:ext>
            </a:extLst>
          </p:cNvPr>
          <p:cNvSpPr/>
          <p:nvPr/>
        </p:nvSpPr>
        <p:spPr>
          <a:xfrm>
            <a:off x="0" y="0"/>
            <a:ext cx="9144000" cy="5143500"/>
          </a:xfrm>
          <a:prstGeom prst="rect">
            <a:avLst/>
          </a:prstGeom>
          <a:solidFill>
            <a:srgbClr val="DFDD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7" name="Picture 26" descr="A white circle in the sky&#10;&#10;Description automatically generated">
            <a:extLst>
              <a:ext uri="{FF2B5EF4-FFF2-40B4-BE49-F238E27FC236}">
                <a16:creationId xmlns:a16="http://schemas.microsoft.com/office/drawing/2014/main" id="{1D208048-E027-53B8-75D2-1A56790EAEA4}"/>
              </a:ext>
            </a:extLst>
          </p:cNvPr>
          <p:cNvPicPr>
            <a:picLocks noChangeAspect="1"/>
          </p:cNvPicPr>
          <p:nvPr/>
        </p:nvPicPr>
        <p:blipFill rotWithShape="1">
          <a:blip r:embed="rId3">
            <a:alphaModFix amt="5000"/>
          </a:blip>
          <a:srcRect t="5928" r="746" b="10206"/>
          <a:stretch/>
        </p:blipFill>
        <p:spPr>
          <a:xfrm>
            <a:off x="13063" y="-1"/>
            <a:ext cx="9130937" cy="5143501"/>
          </a:xfrm>
          <a:prstGeom prst="rect">
            <a:avLst/>
          </a:prstGeom>
          <a:effectLst/>
        </p:spPr>
      </p:pic>
      <p:sp>
        <p:nvSpPr>
          <p:cNvPr id="22" name="Rectangle 21">
            <a:extLst>
              <a:ext uri="{FF2B5EF4-FFF2-40B4-BE49-F238E27FC236}">
                <a16:creationId xmlns:a16="http://schemas.microsoft.com/office/drawing/2014/main" id="{03D60DAB-D335-1BD9-E58E-A9668EF00ACF}"/>
              </a:ext>
            </a:extLst>
          </p:cNvPr>
          <p:cNvSpPr/>
          <p:nvPr/>
        </p:nvSpPr>
        <p:spPr>
          <a:xfrm>
            <a:off x="1865074" y="730897"/>
            <a:ext cx="6301139" cy="3966472"/>
          </a:xfrm>
          <a:prstGeom prst="rect">
            <a:avLst/>
          </a:prstGeom>
          <a:solidFill>
            <a:srgbClr val="213163"/>
          </a:solidFill>
          <a:ln>
            <a:solidFill>
              <a:srgbClr val="213163"/>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13F58464-A114-244B-EF0C-6FE8EEDA9F75}"/>
              </a:ext>
            </a:extLst>
          </p:cNvPr>
          <p:cNvSpPr/>
          <p:nvPr/>
        </p:nvSpPr>
        <p:spPr>
          <a:xfrm>
            <a:off x="698753" y="1211666"/>
            <a:ext cx="6985193" cy="3451405"/>
          </a:xfrm>
          <a:prstGeom prst="rect">
            <a:avLst/>
          </a:prstGeom>
          <a:solidFill>
            <a:schemeClr val="bg1"/>
          </a:solidFill>
          <a:ln>
            <a:solidFill>
              <a:schemeClr val="bg1"/>
            </a:solidFill>
          </a:ln>
          <a:effectLst>
            <a:outerShdw blurRad="508000" sx="105000" sy="105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BC4CF228-26B3-09C5-44DF-CA8F345519C2}"/>
              </a:ext>
            </a:extLst>
          </p:cNvPr>
          <p:cNvSpPr/>
          <p:nvPr/>
        </p:nvSpPr>
        <p:spPr>
          <a:xfrm>
            <a:off x="2490558" y="2787442"/>
            <a:ext cx="50564" cy="446915"/>
          </a:xfrm>
          <a:prstGeom prst="rect">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B1520DAD-F8CC-E505-163A-1A40C1FCC226}"/>
              </a:ext>
            </a:extLst>
          </p:cNvPr>
          <p:cNvSpPr txBox="1"/>
          <p:nvPr/>
        </p:nvSpPr>
        <p:spPr>
          <a:xfrm>
            <a:off x="2029564" y="2248174"/>
            <a:ext cx="5025352" cy="400110"/>
          </a:xfrm>
          <a:prstGeom prst="rect">
            <a:avLst/>
          </a:prstGeom>
          <a:noFill/>
        </p:spPr>
        <p:txBody>
          <a:bodyPr wrap="square" rtlCol="0">
            <a:spAutoFit/>
          </a:bodyPr>
          <a:lstStyle/>
          <a:p>
            <a:r>
              <a:rPr lang="en-US" sz="2000" b="1">
                <a:solidFill>
                  <a:srgbClr val="161D23"/>
                </a:solidFill>
              </a:rPr>
              <a:t>NEXT GEN EMPLOYABILITY PROGRAM</a:t>
            </a:r>
          </a:p>
        </p:txBody>
      </p:sp>
      <p:sp>
        <p:nvSpPr>
          <p:cNvPr id="7" name="TextBox 6">
            <a:extLst>
              <a:ext uri="{FF2B5EF4-FFF2-40B4-BE49-F238E27FC236}">
                <a16:creationId xmlns:a16="http://schemas.microsoft.com/office/drawing/2014/main" id="{7054292D-CF71-BD6B-6494-F0C14CB8262D}"/>
              </a:ext>
            </a:extLst>
          </p:cNvPr>
          <p:cNvSpPr txBox="1"/>
          <p:nvPr/>
        </p:nvSpPr>
        <p:spPr>
          <a:xfrm>
            <a:off x="2541122" y="2795733"/>
            <a:ext cx="4019698" cy="400110"/>
          </a:xfrm>
          <a:prstGeom prst="rect">
            <a:avLst/>
          </a:prstGeom>
          <a:noFill/>
        </p:spPr>
        <p:txBody>
          <a:bodyPr wrap="square" rtlCol="0">
            <a:spAutoFit/>
          </a:bodyPr>
          <a:lstStyle/>
          <a:p>
            <a:r>
              <a:rPr lang="en-US" sz="2000">
                <a:solidFill>
                  <a:srgbClr val="161D23"/>
                </a:solidFill>
              </a:rPr>
              <a:t>Creating a future-ready workforce</a:t>
            </a:r>
          </a:p>
        </p:txBody>
      </p:sp>
      <p:sp>
        <p:nvSpPr>
          <p:cNvPr id="13" name="Google Shape;70;p13">
            <a:extLst>
              <a:ext uri="{FF2B5EF4-FFF2-40B4-BE49-F238E27FC236}">
                <a16:creationId xmlns:a16="http://schemas.microsoft.com/office/drawing/2014/main" id="{8C1DD971-C5B3-56AD-1BE7-5C0CC8C3C639}"/>
              </a:ext>
            </a:extLst>
          </p:cNvPr>
          <p:cNvSpPr txBox="1"/>
          <p:nvPr/>
        </p:nvSpPr>
        <p:spPr>
          <a:xfrm>
            <a:off x="1003625" y="364253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Team Members</a:t>
            </a:r>
          </a:p>
        </p:txBody>
      </p:sp>
      <p:sp>
        <p:nvSpPr>
          <p:cNvPr id="14" name="TextBox 13">
            <a:extLst>
              <a:ext uri="{FF2B5EF4-FFF2-40B4-BE49-F238E27FC236}">
                <a16:creationId xmlns:a16="http://schemas.microsoft.com/office/drawing/2014/main" id="{43DEA4E5-E1F9-7C2B-5D82-B9EBDB357F79}"/>
              </a:ext>
            </a:extLst>
          </p:cNvPr>
          <p:cNvSpPr txBox="1"/>
          <p:nvPr/>
        </p:nvSpPr>
        <p:spPr>
          <a:xfrm>
            <a:off x="1095095" y="3956068"/>
            <a:ext cx="2095554" cy="456535"/>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Name : KAVYA V P</a:t>
            </a:r>
          </a:p>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ID : au960221243029</a:t>
            </a:r>
          </a:p>
        </p:txBody>
      </p:sp>
      <p:cxnSp>
        <p:nvCxnSpPr>
          <p:cNvPr id="15" name="Straight Connector 14">
            <a:extLst>
              <a:ext uri="{FF2B5EF4-FFF2-40B4-BE49-F238E27FC236}">
                <a16:creationId xmlns:a16="http://schemas.microsoft.com/office/drawing/2014/main" id="{65441A6D-4B56-CED3-7C3C-EF8BA7462425}"/>
              </a:ext>
            </a:extLst>
          </p:cNvPr>
          <p:cNvCxnSpPr>
            <a:cxnSpLocks/>
          </p:cNvCxnSpPr>
          <p:nvPr/>
        </p:nvCxnSpPr>
        <p:spPr>
          <a:xfrm>
            <a:off x="1100213" y="3919492"/>
            <a:ext cx="1986613"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18" name="Google Shape;70;p13">
            <a:extLst>
              <a:ext uri="{FF2B5EF4-FFF2-40B4-BE49-F238E27FC236}">
                <a16:creationId xmlns:a16="http://schemas.microsoft.com/office/drawing/2014/main" id="{CCC1DF48-ED01-057A-9A4F-593C2283B3BB}"/>
              </a:ext>
            </a:extLst>
          </p:cNvPr>
          <p:cNvSpPr txBox="1"/>
          <p:nvPr/>
        </p:nvSpPr>
        <p:spPr>
          <a:xfrm>
            <a:off x="5596477" y="362729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College Name</a:t>
            </a:r>
          </a:p>
        </p:txBody>
      </p:sp>
      <p:cxnSp>
        <p:nvCxnSpPr>
          <p:cNvPr id="20" name="Straight Connector 19">
            <a:extLst>
              <a:ext uri="{FF2B5EF4-FFF2-40B4-BE49-F238E27FC236}">
                <a16:creationId xmlns:a16="http://schemas.microsoft.com/office/drawing/2014/main" id="{EE4AF06F-32E4-745B-8ACE-60EC11F28AB5}"/>
              </a:ext>
            </a:extLst>
          </p:cNvPr>
          <p:cNvCxnSpPr>
            <a:cxnSpLocks/>
          </p:cNvCxnSpPr>
          <p:nvPr/>
        </p:nvCxnSpPr>
        <p:spPr>
          <a:xfrm>
            <a:off x="5693065" y="3919492"/>
            <a:ext cx="1360332"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20BD188-F1AC-8947-CAF9-F4BF1056D5B6}"/>
              </a:ext>
            </a:extLst>
          </p:cNvPr>
          <p:cNvSpPr txBox="1"/>
          <p:nvPr/>
        </p:nvSpPr>
        <p:spPr>
          <a:xfrm>
            <a:off x="5693356" y="3956068"/>
            <a:ext cx="2095554" cy="430887"/>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Arunachala Coll</a:t>
            </a:r>
            <a:r>
              <a:rPr lang="en-US" sz="1100" dirty="0">
                <a:solidFill>
                  <a:schemeClr val="tx1"/>
                </a:solidFill>
              </a:rPr>
              <a:t>ege of Engineering for Women</a:t>
            </a:r>
            <a:endParaRPr lang="en-US" sz="1100" b="0" i="0" u="none" strike="noStrike" cap="none" dirty="0">
              <a:solidFill>
                <a:schemeClr val="tx1"/>
              </a:solidFill>
              <a:latin typeface="Arial"/>
              <a:ea typeface="Arial"/>
              <a:cs typeface="Arial"/>
              <a:sym typeface="Arial"/>
            </a:endParaRPr>
          </a:p>
        </p:txBody>
      </p:sp>
      <p:pic>
        <p:nvPicPr>
          <p:cNvPr id="1026" name="Picture 2">
            <a:extLst>
              <a:ext uri="{FF2B5EF4-FFF2-40B4-BE49-F238E27FC236}">
                <a16:creationId xmlns:a16="http://schemas.microsoft.com/office/drawing/2014/main" id="{61466F5C-A7B7-4728-9A5F-F0612A432B9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834750" y="1249149"/>
            <a:ext cx="1146742" cy="666202"/>
          </a:xfrm>
          <a:prstGeom prst="rect">
            <a:avLst/>
          </a:prstGeom>
          <a:extLst>
            <a:ext uri="{909E8E84-426E-40DD-AFC4-6F175D3DCCD1}">
              <a14:hiddenFill xmlns:a14="http://schemas.microsoft.com/office/drawing/2010/main">
                <a:solidFill>
                  <a:srgbClr val="FFFFFF"/>
                </a:solidFill>
              </a14:hiddenFill>
            </a:ext>
          </a:extLst>
        </p:spPr>
      </p:pic>
      <p:pic>
        <p:nvPicPr>
          <p:cNvPr id="1029" name="Picture 5" descr="A logo with people and map&#10;&#10;Description automatically generated">
            <a:extLst>
              <a:ext uri="{FF2B5EF4-FFF2-40B4-BE49-F238E27FC236}">
                <a16:creationId xmlns:a16="http://schemas.microsoft.com/office/drawing/2014/main" id="{BFFC49F7-E3C1-4C7B-B678-EA69593CA0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1189" y="1211666"/>
            <a:ext cx="668564" cy="66620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lose up of a logo&#10;&#10;Description automatically generated">
            <a:extLst>
              <a:ext uri="{FF2B5EF4-FFF2-40B4-BE49-F238E27FC236}">
                <a16:creationId xmlns:a16="http://schemas.microsoft.com/office/drawing/2014/main" id="{E8EBC10E-EEF7-B81B-B43B-76C70375410B}"/>
              </a:ext>
            </a:extLst>
          </p:cNvPr>
          <p:cNvPicPr>
            <a:picLocks noChangeAspect="1"/>
          </p:cNvPicPr>
          <p:nvPr/>
        </p:nvPicPr>
        <p:blipFill>
          <a:blip r:embed="rId6"/>
          <a:stretch>
            <a:fillRect/>
          </a:stretch>
        </p:blipFill>
        <p:spPr>
          <a:xfrm>
            <a:off x="3927667" y="1286631"/>
            <a:ext cx="1587347" cy="51627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590"/>
    </mc:Choice>
    <mc:Fallback xmlns="">
      <p:transition spd="slow" advTm="359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29"/>
            <a:ext cx="8864286" cy="3748601"/>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2000" b="1" dirty="0">
                <a:solidFill>
                  <a:srgbClr val="213163"/>
                </a:solidFill>
              </a:rPr>
              <a:t>Modelling &amp; Results</a:t>
            </a:r>
            <a:br>
              <a:rPr lang="en-IN" sz="2000" b="1" dirty="0">
                <a:solidFill>
                  <a:srgbClr val="213163"/>
                </a:solidFill>
              </a:rPr>
            </a:br>
            <a:br>
              <a:rPr lang="en-IN" sz="2000" b="1" dirty="0">
                <a:solidFill>
                  <a:srgbClr val="213163"/>
                </a:solidFill>
              </a:rPr>
            </a:br>
            <a:r>
              <a:rPr lang="en-IN" sz="2000" b="1" dirty="0">
                <a:solidFill>
                  <a:srgbClr val="213163"/>
                </a:solidFill>
              </a:rPr>
              <a:t>	</a:t>
            </a:r>
            <a:r>
              <a:rPr lang="en-US" sz="1800" b="0" i="0" dirty="0">
                <a:solidFill>
                  <a:srgbClr val="0D0D0D"/>
                </a:solidFill>
                <a:effectLst/>
                <a:highlight>
                  <a:srgbClr val="FFFFFF"/>
                </a:highlight>
                <a:latin typeface="+mj-lt"/>
              </a:rPr>
              <a:t>The application will utilize Django's built-in ORM to model the database schema, including tables for users, cars, bookings, and feedback. User authentication and authorization will be implemented using Django's authentication system. Frontend templates will be designed using HTML and styled with CSS to create visually appealing pages, while JavaScript will be used for client-side interactivity and dynamic content. </a:t>
            </a:r>
            <a:br>
              <a:rPr lang="en-US" sz="1800" b="0" i="0" dirty="0">
                <a:solidFill>
                  <a:srgbClr val="0D0D0D"/>
                </a:solidFill>
                <a:effectLst/>
                <a:highlight>
                  <a:srgbClr val="FFFFFF"/>
                </a:highlight>
                <a:latin typeface="+mj-lt"/>
              </a:rPr>
            </a:br>
            <a:r>
              <a:rPr lang="en-US" sz="1800" b="0" i="0" dirty="0">
                <a:solidFill>
                  <a:srgbClr val="0D0D0D"/>
                </a:solidFill>
                <a:effectLst/>
                <a:highlight>
                  <a:srgbClr val="FFFFFF"/>
                </a:highlight>
                <a:latin typeface="+mj-lt"/>
              </a:rPr>
              <a:t>	Upon completion, the Car Rental Application is expected to provide a seamless and efficient rental experience for both customers and car rental companies, improving overall satisfaction and convenience.</a:t>
            </a:r>
            <a:endParaRPr lang="en-IN" sz="1800" dirty="0">
              <a:latin typeface="+mj-lt"/>
            </a:endParaRPr>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28637250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B7586-5B6F-C8C7-E175-4BE77E8499ED}"/>
              </a:ext>
            </a:extLst>
          </p:cNvPr>
          <p:cNvSpPr>
            <a:spLocks noGrp="1"/>
          </p:cNvSpPr>
          <p:nvPr>
            <p:ph type="title"/>
          </p:nvPr>
        </p:nvSpPr>
        <p:spPr>
          <a:xfrm>
            <a:off x="155850" y="613142"/>
            <a:ext cx="8832300" cy="451933"/>
          </a:xfrm>
        </p:spPr>
        <p:txBody>
          <a:bodyPr/>
          <a:lstStyle/>
          <a:p>
            <a:pPr algn="ctr"/>
            <a:r>
              <a:rPr lang="en-US"/>
              <a:t>Homepage</a:t>
            </a:r>
          </a:p>
        </p:txBody>
      </p:sp>
      <p:sp>
        <p:nvSpPr>
          <p:cNvPr id="3" name="Text Placeholder 2">
            <a:extLst>
              <a:ext uri="{FF2B5EF4-FFF2-40B4-BE49-F238E27FC236}">
                <a16:creationId xmlns:a16="http://schemas.microsoft.com/office/drawing/2014/main" id="{AD94FBF9-636B-1E68-241E-ECCF1475C3E0}"/>
              </a:ext>
            </a:extLst>
          </p:cNvPr>
          <p:cNvSpPr>
            <a:spLocks noGrp="1"/>
          </p:cNvSpPr>
          <p:nvPr>
            <p:ph type="body" idx="1"/>
          </p:nvPr>
        </p:nvSpPr>
        <p:spPr>
          <a:xfrm>
            <a:off x="311699" y="1389600"/>
            <a:ext cx="8696833" cy="3179400"/>
          </a:xfrm>
        </p:spPr>
        <p:txBody>
          <a:bodyPr/>
          <a:lstStyle/>
          <a:p>
            <a:pPr marL="152396" indent="0">
              <a:buNone/>
            </a:pPr>
            <a:endParaRPr lang="en-US" dirty="0"/>
          </a:p>
        </p:txBody>
      </p:sp>
      <p:pic>
        <p:nvPicPr>
          <p:cNvPr id="5" name="Picture 4">
            <a:extLst>
              <a:ext uri="{FF2B5EF4-FFF2-40B4-BE49-F238E27FC236}">
                <a16:creationId xmlns:a16="http://schemas.microsoft.com/office/drawing/2014/main" id="{D527DAEF-6E32-ACC2-8447-22D1CEABCBA6}"/>
              </a:ext>
            </a:extLst>
          </p:cNvPr>
          <p:cNvPicPr>
            <a:picLocks noChangeAspect="1"/>
          </p:cNvPicPr>
          <p:nvPr/>
        </p:nvPicPr>
        <p:blipFill>
          <a:blip r:embed="rId2"/>
          <a:stretch>
            <a:fillRect/>
          </a:stretch>
        </p:blipFill>
        <p:spPr>
          <a:xfrm>
            <a:off x="0" y="1189463"/>
            <a:ext cx="4200293" cy="3858322"/>
          </a:xfrm>
          <a:prstGeom prst="rect">
            <a:avLst/>
          </a:prstGeom>
        </p:spPr>
      </p:pic>
      <p:pic>
        <p:nvPicPr>
          <p:cNvPr id="7" name="Picture 6">
            <a:extLst>
              <a:ext uri="{FF2B5EF4-FFF2-40B4-BE49-F238E27FC236}">
                <a16:creationId xmlns:a16="http://schemas.microsoft.com/office/drawing/2014/main" id="{24511A0E-ACBC-B87A-60E9-787699B9A48C}"/>
              </a:ext>
            </a:extLst>
          </p:cNvPr>
          <p:cNvPicPr>
            <a:picLocks noChangeAspect="1"/>
          </p:cNvPicPr>
          <p:nvPr/>
        </p:nvPicPr>
        <p:blipFill>
          <a:blip r:embed="rId3"/>
          <a:stretch>
            <a:fillRect/>
          </a:stretch>
        </p:blipFill>
        <p:spPr>
          <a:xfrm>
            <a:off x="4200293" y="1189462"/>
            <a:ext cx="4943706" cy="3858322"/>
          </a:xfrm>
          <a:prstGeom prst="rect">
            <a:avLst/>
          </a:prstGeom>
        </p:spPr>
      </p:pic>
    </p:spTree>
    <p:extLst>
      <p:ext uri="{BB962C8B-B14F-4D97-AF65-F5344CB8AC3E}">
        <p14:creationId xmlns:p14="http://schemas.microsoft.com/office/powerpoint/2010/main" val="6908754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AF59C-CA47-321D-4366-F7B3EDADF895}"/>
              </a:ext>
            </a:extLst>
          </p:cNvPr>
          <p:cNvSpPr>
            <a:spLocks noGrp="1"/>
          </p:cNvSpPr>
          <p:nvPr>
            <p:ph type="title"/>
          </p:nvPr>
        </p:nvSpPr>
        <p:spPr>
          <a:xfrm>
            <a:off x="628560" y="601132"/>
            <a:ext cx="7886430" cy="666517"/>
          </a:xfrm>
        </p:spPr>
        <p:txBody>
          <a:bodyPr/>
          <a:lstStyle/>
          <a:p>
            <a:pPr algn="ctr"/>
            <a:r>
              <a:rPr lang="en-US" b="1" dirty="0"/>
              <a:t>About-Us-Page</a:t>
            </a:r>
          </a:p>
        </p:txBody>
      </p:sp>
      <p:pic>
        <p:nvPicPr>
          <p:cNvPr id="4" name="Picture 3">
            <a:extLst>
              <a:ext uri="{FF2B5EF4-FFF2-40B4-BE49-F238E27FC236}">
                <a16:creationId xmlns:a16="http://schemas.microsoft.com/office/drawing/2014/main" id="{0B51FC05-627E-2485-6184-225732B7ED2F}"/>
              </a:ext>
            </a:extLst>
          </p:cNvPr>
          <p:cNvPicPr>
            <a:picLocks noChangeAspect="1"/>
          </p:cNvPicPr>
          <p:nvPr/>
        </p:nvPicPr>
        <p:blipFill rotWithShape="1">
          <a:blip r:embed="rId2"/>
          <a:srcRect b="32630"/>
          <a:stretch/>
        </p:blipFill>
        <p:spPr>
          <a:xfrm>
            <a:off x="0" y="1033347"/>
            <a:ext cx="9069659" cy="1873404"/>
          </a:xfrm>
          <a:prstGeom prst="rect">
            <a:avLst/>
          </a:prstGeom>
        </p:spPr>
      </p:pic>
      <p:pic>
        <p:nvPicPr>
          <p:cNvPr id="6" name="Picture 5">
            <a:extLst>
              <a:ext uri="{FF2B5EF4-FFF2-40B4-BE49-F238E27FC236}">
                <a16:creationId xmlns:a16="http://schemas.microsoft.com/office/drawing/2014/main" id="{4AA56018-7035-DDF9-BFC4-8C8AF91D6262}"/>
              </a:ext>
            </a:extLst>
          </p:cNvPr>
          <p:cNvPicPr>
            <a:picLocks noChangeAspect="1"/>
          </p:cNvPicPr>
          <p:nvPr/>
        </p:nvPicPr>
        <p:blipFill rotWithShape="1">
          <a:blip r:embed="rId3"/>
          <a:srcRect t="9307"/>
          <a:stretch/>
        </p:blipFill>
        <p:spPr>
          <a:xfrm>
            <a:off x="0" y="2906751"/>
            <a:ext cx="9144000" cy="2236748"/>
          </a:xfrm>
          <a:prstGeom prst="rect">
            <a:avLst/>
          </a:prstGeom>
        </p:spPr>
      </p:pic>
    </p:spTree>
    <p:extLst>
      <p:ext uri="{BB962C8B-B14F-4D97-AF65-F5344CB8AC3E}">
        <p14:creationId xmlns:p14="http://schemas.microsoft.com/office/powerpoint/2010/main" val="21207922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B10D8-E098-FF8E-C5FA-FA8492007A31}"/>
              </a:ext>
            </a:extLst>
          </p:cNvPr>
          <p:cNvSpPr>
            <a:spLocks noGrp="1"/>
          </p:cNvSpPr>
          <p:nvPr>
            <p:ph type="title"/>
          </p:nvPr>
        </p:nvSpPr>
        <p:spPr>
          <a:xfrm>
            <a:off x="628560" y="635001"/>
            <a:ext cx="7886430" cy="494990"/>
          </a:xfrm>
        </p:spPr>
        <p:txBody>
          <a:bodyPr/>
          <a:lstStyle/>
          <a:p>
            <a:pPr algn="ctr"/>
            <a:r>
              <a:rPr lang="en-US" b="1" dirty="0"/>
              <a:t>Sign Up-Page</a:t>
            </a:r>
          </a:p>
        </p:txBody>
      </p:sp>
      <p:pic>
        <p:nvPicPr>
          <p:cNvPr id="4" name="Picture 3">
            <a:extLst>
              <a:ext uri="{FF2B5EF4-FFF2-40B4-BE49-F238E27FC236}">
                <a16:creationId xmlns:a16="http://schemas.microsoft.com/office/drawing/2014/main" id="{B6323EF4-7D8A-8710-FB58-FFCE7F645364}"/>
              </a:ext>
            </a:extLst>
          </p:cNvPr>
          <p:cNvPicPr>
            <a:picLocks noChangeAspect="1"/>
          </p:cNvPicPr>
          <p:nvPr/>
        </p:nvPicPr>
        <p:blipFill rotWithShape="1">
          <a:blip r:embed="rId2"/>
          <a:srcRect t="5610"/>
          <a:stretch/>
        </p:blipFill>
        <p:spPr>
          <a:xfrm>
            <a:off x="0" y="1055650"/>
            <a:ext cx="9144000" cy="4029306"/>
          </a:xfrm>
          <a:prstGeom prst="rect">
            <a:avLst/>
          </a:prstGeom>
        </p:spPr>
      </p:pic>
    </p:spTree>
    <p:extLst>
      <p:ext uri="{BB962C8B-B14F-4D97-AF65-F5344CB8AC3E}">
        <p14:creationId xmlns:p14="http://schemas.microsoft.com/office/powerpoint/2010/main" val="10728150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AD8D6-8C5D-C4E6-9FAF-14FAFF2C65A4}"/>
              </a:ext>
            </a:extLst>
          </p:cNvPr>
          <p:cNvSpPr>
            <a:spLocks noGrp="1"/>
          </p:cNvSpPr>
          <p:nvPr>
            <p:ph type="title"/>
          </p:nvPr>
        </p:nvSpPr>
        <p:spPr>
          <a:xfrm>
            <a:off x="628560" y="643466"/>
            <a:ext cx="7886430" cy="624183"/>
          </a:xfrm>
        </p:spPr>
        <p:txBody>
          <a:bodyPr/>
          <a:lstStyle/>
          <a:p>
            <a:pPr algn="ctr"/>
            <a:r>
              <a:rPr lang="en-US" b="1" dirty="0"/>
              <a:t>Booking-Page</a:t>
            </a:r>
          </a:p>
        </p:txBody>
      </p:sp>
      <p:pic>
        <p:nvPicPr>
          <p:cNvPr id="4" name="Picture 3">
            <a:extLst>
              <a:ext uri="{FF2B5EF4-FFF2-40B4-BE49-F238E27FC236}">
                <a16:creationId xmlns:a16="http://schemas.microsoft.com/office/drawing/2014/main" id="{DA6E8304-B4DB-8743-6735-F9CABECDFA36}"/>
              </a:ext>
            </a:extLst>
          </p:cNvPr>
          <p:cNvPicPr>
            <a:picLocks noChangeAspect="1"/>
          </p:cNvPicPr>
          <p:nvPr/>
        </p:nvPicPr>
        <p:blipFill rotWithShape="1">
          <a:blip r:embed="rId2"/>
          <a:srcRect b="31319"/>
          <a:stretch/>
        </p:blipFill>
        <p:spPr>
          <a:xfrm>
            <a:off x="0" y="1095010"/>
            <a:ext cx="9144000" cy="1952990"/>
          </a:xfrm>
          <a:prstGeom prst="rect">
            <a:avLst/>
          </a:prstGeom>
        </p:spPr>
      </p:pic>
      <p:pic>
        <p:nvPicPr>
          <p:cNvPr id="6" name="Picture 5">
            <a:extLst>
              <a:ext uri="{FF2B5EF4-FFF2-40B4-BE49-F238E27FC236}">
                <a16:creationId xmlns:a16="http://schemas.microsoft.com/office/drawing/2014/main" id="{EF0E85BB-95AB-B3FA-AD66-0C665600A5E8}"/>
              </a:ext>
            </a:extLst>
          </p:cNvPr>
          <p:cNvPicPr>
            <a:picLocks noChangeAspect="1"/>
          </p:cNvPicPr>
          <p:nvPr/>
        </p:nvPicPr>
        <p:blipFill>
          <a:blip r:embed="rId3"/>
          <a:stretch>
            <a:fillRect/>
          </a:stretch>
        </p:blipFill>
        <p:spPr>
          <a:xfrm>
            <a:off x="0" y="3048000"/>
            <a:ext cx="9144000" cy="1984917"/>
          </a:xfrm>
          <a:prstGeom prst="rect">
            <a:avLst/>
          </a:prstGeom>
        </p:spPr>
      </p:pic>
    </p:spTree>
    <p:extLst>
      <p:ext uri="{BB962C8B-B14F-4D97-AF65-F5344CB8AC3E}">
        <p14:creationId xmlns:p14="http://schemas.microsoft.com/office/powerpoint/2010/main" val="12131501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5739"/>
          </a:xfrm>
        </p:spPr>
        <p:txBody>
          <a:bodyPr/>
          <a:lstStyle/>
          <a:p>
            <a:pPr algn="ctr"/>
            <a:r>
              <a:rPr lang="en-US" b="1" dirty="0"/>
              <a:t>Contact-Page</a:t>
            </a:r>
          </a:p>
        </p:txBody>
      </p:sp>
      <p:pic>
        <p:nvPicPr>
          <p:cNvPr id="4" name="Picture 3">
            <a:extLst>
              <a:ext uri="{FF2B5EF4-FFF2-40B4-BE49-F238E27FC236}">
                <a16:creationId xmlns:a16="http://schemas.microsoft.com/office/drawing/2014/main" id="{3435B7EA-C610-472E-3877-77EDE559CC8B}"/>
              </a:ext>
            </a:extLst>
          </p:cNvPr>
          <p:cNvPicPr>
            <a:picLocks noChangeAspect="1"/>
          </p:cNvPicPr>
          <p:nvPr/>
        </p:nvPicPr>
        <p:blipFill>
          <a:blip r:embed="rId2"/>
          <a:stretch>
            <a:fillRect/>
          </a:stretch>
        </p:blipFill>
        <p:spPr>
          <a:xfrm>
            <a:off x="0" y="1070516"/>
            <a:ext cx="9144000" cy="4014439"/>
          </a:xfrm>
          <a:prstGeom prst="rect">
            <a:avLst/>
          </a:prstGeom>
        </p:spPr>
      </p:pic>
    </p:spTree>
    <p:extLst>
      <p:ext uri="{BB962C8B-B14F-4D97-AF65-F5344CB8AC3E}">
        <p14:creationId xmlns:p14="http://schemas.microsoft.com/office/powerpoint/2010/main" val="2994618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F6256-ED4F-D5CB-996C-FBD384D168E2}"/>
              </a:ext>
            </a:extLst>
          </p:cNvPr>
          <p:cNvSpPr>
            <a:spLocks noGrp="1"/>
          </p:cNvSpPr>
          <p:nvPr>
            <p:ph type="title"/>
          </p:nvPr>
        </p:nvSpPr>
        <p:spPr>
          <a:xfrm>
            <a:off x="215053" y="719666"/>
            <a:ext cx="8421857" cy="547983"/>
          </a:xfrm>
        </p:spPr>
        <p:txBody>
          <a:bodyPr/>
          <a:lstStyle/>
          <a:p>
            <a:r>
              <a:rPr lang="en-IN" sz="2000" b="1" dirty="0">
                <a:solidFill>
                  <a:srgbClr val="213163"/>
                </a:solidFill>
                <a:latin typeface="+mj-lt"/>
              </a:rPr>
              <a:t>Future </a:t>
            </a:r>
            <a:r>
              <a:rPr lang="en-US" sz="2000" b="1" dirty="0">
                <a:solidFill>
                  <a:srgbClr val="213163"/>
                </a:solidFill>
                <a:latin typeface="+mj-lt"/>
              </a:rPr>
              <a:t>Enhancements</a:t>
            </a:r>
            <a:r>
              <a:rPr lang="en-US" sz="2000" b="1" dirty="0">
                <a:solidFill>
                  <a:srgbClr val="374151"/>
                </a:solidFill>
                <a:latin typeface="+mj-lt"/>
                <a:cs typeface="Times New Roman" panose="02020603050405020304" pitchFamily="18" charset="0"/>
              </a:rPr>
              <a:t>:</a:t>
            </a:r>
            <a:br>
              <a:rPr lang="en-US" b="0" i="0" dirty="0">
                <a:solidFill>
                  <a:srgbClr val="374151"/>
                </a:solidFill>
                <a:effectLst/>
                <a:latin typeface="Söhne"/>
              </a:rPr>
            </a:br>
            <a:endParaRPr lang="en-US" dirty="0"/>
          </a:p>
        </p:txBody>
      </p:sp>
      <p:sp>
        <p:nvSpPr>
          <p:cNvPr id="3" name="TextBox 2">
            <a:extLst>
              <a:ext uri="{FF2B5EF4-FFF2-40B4-BE49-F238E27FC236}">
                <a16:creationId xmlns:a16="http://schemas.microsoft.com/office/drawing/2014/main" id="{081271DC-095C-BAAD-1ED1-DD5AE1058BD5}"/>
              </a:ext>
            </a:extLst>
          </p:cNvPr>
          <p:cNvSpPr txBox="1"/>
          <p:nvPr/>
        </p:nvSpPr>
        <p:spPr>
          <a:xfrm>
            <a:off x="304801" y="1267649"/>
            <a:ext cx="7292898" cy="2862322"/>
          </a:xfrm>
          <a:prstGeom prst="rect">
            <a:avLst/>
          </a:prstGeom>
          <a:noFill/>
        </p:spPr>
        <p:txBody>
          <a:bodyPr wrap="square" rtlCol="0">
            <a:spAutoFit/>
          </a:bodyPr>
          <a:lstStyle/>
          <a:p>
            <a:pPr marL="285750" indent="-285750">
              <a:buFont typeface="Arial" panose="020B0604020202020204" pitchFamily="34" charset="0"/>
              <a:buChar char="•"/>
            </a:pPr>
            <a:r>
              <a:rPr lang="en-IN" dirty="0"/>
              <a:t>	</a:t>
            </a:r>
            <a:r>
              <a:rPr lang="en-US" sz="1800" dirty="0"/>
              <a:t>Loyalty Program Integration</a:t>
            </a:r>
          </a:p>
          <a:p>
            <a:pPr marL="285750" indent="-285750">
              <a:buFont typeface="Arial" panose="020B0604020202020204" pitchFamily="34" charset="0"/>
              <a:buChar char="•"/>
            </a:pPr>
            <a:r>
              <a:rPr lang="en-US" sz="1800" dirty="0"/>
              <a:t>	AI-Powered Vehicle Recommendations</a:t>
            </a:r>
          </a:p>
          <a:p>
            <a:pPr marL="285750" indent="-285750">
              <a:buFont typeface="Arial" panose="020B0604020202020204" pitchFamily="34" charset="0"/>
              <a:buChar char="•"/>
            </a:pPr>
            <a:r>
              <a:rPr lang="en-US" sz="1800" dirty="0"/>
              <a:t>	Blockchain-Based Rental Agreements</a:t>
            </a:r>
          </a:p>
          <a:p>
            <a:pPr marL="285750" indent="-285750">
              <a:buFont typeface="Arial" panose="020B0604020202020204" pitchFamily="34" charset="0"/>
              <a:buChar char="•"/>
            </a:pPr>
            <a:r>
              <a:rPr lang="en-US" sz="1800" dirty="0"/>
              <a:t>	Augmented Reality Car Inspection</a:t>
            </a:r>
          </a:p>
          <a:p>
            <a:pPr marL="285750" indent="-285750">
              <a:buFont typeface="Arial" panose="020B0604020202020204" pitchFamily="34" charset="0"/>
              <a:buChar char="•"/>
            </a:pPr>
            <a:r>
              <a:rPr lang="en-US" sz="1800" dirty="0"/>
              <a:t>	Sustainable Vehicle Options</a:t>
            </a:r>
          </a:p>
          <a:p>
            <a:pPr marL="285750" indent="-285750">
              <a:buFont typeface="Arial" panose="020B0604020202020204" pitchFamily="34" charset="0"/>
              <a:buChar char="•"/>
            </a:pPr>
            <a:r>
              <a:rPr lang="en-US" sz="1800" dirty="0"/>
              <a:t>	Voice-Activated Booking</a:t>
            </a:r>
          </a:p>
          <a:p>
            <a:pPr marL="285750" indent="-285750">
              <a:buFont typeface="Arial" panose="020B0604020202020204" pitchFamily="34" charset="0"/>
              <a:buChar char="•"/>
            </a:pPr>
            <a:r>
              <a:rPr lang="en-US" sz="1800" dirty="0"/>
              <a:t>	Dynamic Pricing Algorithms</a:t>
            </a:r>
          </a:p>
          <a:p>
            <a:pPr marL="285750" indent="-285750">
              <a:buFont typeface="Arial" panose="020B0604020202020204" pitchFamily="34" charset="0"/>
              <a:buChar char="•"/>
            </a:pPr>
            <a:r>
              <a:rPr lang="en-US" sz="1800" dirty="0"/>
              <a:t>	In-Car IoT Connectivity</a:t>
            </a:r>
          </a:p>
          <a:p>
            <a:pPr marL="285750" indent="-285750">
              <a:buFont typeface="Arial" panose="020B0604020202020204" pitchFamily="34" charset="0"/>
              <a:buChar char="•"/>
            </a:pPr>
            <a:r>
              <a:rPr lang="en-US" sz="1800" dirty="0"/>
              <a:t>	Integration with Ride-Sharing Services</a:t>
            </a:r>
          </a:p>
          <a:p>
            <a:pPr marL="285750" indent="-285750">
              <a:buFont typeface="Arial" panose="020B0604020202020204" pitchFamily="34" charset="0"/>
              <a:buChar char="•"/>
            </a:pPr>
            <a:r>
              <a:rPr lang="en-US" sz="1800" dirty="0"/>
              <a:t>	Gamification for User Engagement</a:t>
            </a:r>
            <a:endParaRPr lang="en-IN" sz="1800" dirty="0"/>
          </a:p>
        </p:txBody>
      </p:sp>
    </p:spTree>
    <p:extLst>
      <p:ext uri="{BB962C8B-B14F-4D97-AF65-F5344CB8AC3E}">
        <p14:creationId xmlns:p14="http://schemas.microsoft.com/office/powerpoint/2010/main" val="13231287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2000" b="1" dirty="0">
                <a:solidFill>
                  <a:srgbClr val="213163"/>
                </a:solidFill>
              </a:rPr>
              <a:t>Conclusion</a:t>
            </a:r>
            <a:endParaRPr lang="en-IN" sz="2000" dirty="0"/>
          </a:p>
        </p:txBody>
      </p:sp>
      <p:cxnSp>
        <p:nvCxnSpPr>
          <p:cNvPr id="2" name="Straight Connector 1">
            <a:extLst>
              <a:ext uri="{FF2B5EF4-FFF2-40B4-BE49-F238E27FC236}">
                <a16:creationId xmlns:a16="http://schemas.microsoft.com/office/drawing/2014/main" id="{7BAAD3EB-5AF8-2850-D7B6-2D787F8D5CA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81E9EAEF-4D2C-D890-53FC-DD6FC1B36C83}"/>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3" name="TextBox 2">
            <a:extLst>
              <a:ext uri="{FF2B5EF4-FFF2-40B4-BE49-F238E27FC236}">
                <a16:creationId xmlns:a16="http://schemas.microsoft.com/office/drawing/2014/main" id="{909641C3-5D51-5400-4B57-E2D6C156D66B}"/>
              </a:ext>
            </a:extLst>
          </p:cNvPr>
          <p:cNvSpPr txBox="1"/>
          <p:nvPr/>
        </p:nvSpPr>
        <p:spPr>
          <a:xfrm>
            <a:off x="617034" y="1219210"/>
            <a:ext cx="7701776" cy="1969770"/>
          </a:xfrm>
          <a:prstGeom prst="rect">
            <a:avLst/>
          </a:prstGeom>
          <a:noFill/>
        </p:spPr>
        <p:txBody>
          <a:bodyPr wrap="square" rtlCol="0">
            <a:spAutoFit/>
          </a:bodyPr>
          <a:lstStyle/>
          <a:p>
            <a:endParaRPr lang="en-IN" dirty="0"/>
          </a:p>
          <a:p>
            <a:r>
              <a:rPr lang="en-IN" dirty="0"/>
              <a:t>	</a:t>
            </a:r>
            <a:r>
              <a:rPr lang="en-US" sz="1800" dirty="0"/>
              <a:t>In summary, the Car Rental Application developed with Django and modern web technologies offers streamlined rental services. With advanced features like secure payments and user feedback, it enhances efficiency. Future integrations such as loyalty programs and AI recommendations promise continued innovation and improved user experiences in the evolving car rental industry.</a:t>
            </a:r>
            <a:endParaRPr lang="en-IN" sz="1800" dirty="0"/>
          </a:p>
        </p:txBody>
      </p:sp>
    </p:spTree>
    <p:extLst>
      <p:ext uri="{BB962C8B-B14F-4D97-AF65-F5344CB8AC3E}">
        <p14:creationId xmlns:p14="http://schemas.microsoft.com/office/powerpoint/2010/main" val="20188784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4528" y="2334505"/>
            <a:ext cx="2149019" cy="474489"/>
          </a:xfrm>
          <a:prstGeom prst="rect">
            <a:avLst/>
          </a:prstGeom>
        </p:spPr>
        <p:txBody>
          <a:bodyPr vert="horz" wrap="square" lIns="0" tIns="12700" rIns="0" bIns="0" rtlCol="0">
            <a:spAutoFit/>
          </a:bodyPr>
          <a:lstStyle/>
          <a:p>
            <a:pPr marL="12700">
              <a:lnSpc>
                <a:spcPct val="100000"/>
              </a:lnSpc>
              <a:spcBef>
                <a:spcPts val="100"/>
              </a:spcBef>
            </a:pPr>
            <a:r>
              <a:rPr lang="en-US" sz="3000" b="1" spc="-5">
                <a:solidFill>
                  <a:srgbClr val="223366"/>
                </a:solidFill>
              </a:rPr>
              <a:t>Thank You!</a:t>
            </a:r>
          </a:p>
        </p:txBody>
      </p:sp>
    </p:spTree>
    <p:extLst>
      <p:ext uri="{BB962C8B-B14F-4D97-AF65-F5344CB8AC3E}">
        <p14:creationId xmlns:p14="http://schemas.microsoft.com/office/powerpoint/2010/main" val="39870245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11" name="Picture 10" descr="A blue and white rectangle with a white border&#10;&#10;Description automatically generated">
            <a:extLst>
              <a:ext uri="{FF2B5EF4-FFF2-40B4-BE49-F238E27FC236}">
                <a16:creationId xmlns:a16="http://schemas.microsoft.com/office/drawing/2014/main" id="{1DDD1C7A-587D-4E91-1F48-EF709EC7474B}"/>
              </a:ext>
            </a:extLst>
          </p:cNvPr>
          <p:cNvPicPr>
            <a:picLocks noChangeAspect="1"/>
          </p:cNvPicPr>
          <p:nvPr/>
        </p:nvPicPr>
        <p:blipFill>
          <a:blip r:embed="rId3"/>
          <a:stretch>
            <a:fillRect/>
          </a:stretch>
        </p:blipFill>
        <p:spPr>
          <a:xfrm>
            <a:off x="0" y="0"/>
            <a:ext cx="9144000" cy="5143500"/>
          </a:xfrm>
          <a:prstGeom prst="rect">
            <a:avLst/>
          </a:prstGeom>
        </p:spPr>
      </p:pic>
      <p:sp>
        <p:nvSpPr>
          <p:cNvPr id="12" name="TextBox 11">
            <a:extLst>
              <a:ext uri="{FF2B5EF4-FFF2-40B4-BE49-F238E27FC236}">
                <a16:creationId xmlns:a16="http://schemas.microsoft.com/office/drawing/2014/main" id="{C96C9006-A794-E787-C5A5-C495983DDB30}"/>
              </a:ext>
            </a:extLst>
          </p:cNvPr>
          <p:cNvSpPr txBox="1"/>
          <p:nvPr/>
        </p:nvSpPr>
        <p:spPr>
          <a:xfrm>
            <a:off x="2422762" y="970065"/>
            <a:ext cx="4283236" cy="43351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930"/>
              </a:lnSpc>
              <a:spcBef>
                <a:spcPct val="0"/>
              </a:spcBef>
            </a:pPr>
            <a:r>
              <a:rPr lang="en-US" sz="2000" b="1">
                <a:solidFill>
                  <a:srgbClr val="213164"/>
                </a:solidFill>
                <a:latin typeface="Arial"/>
                <a:cs typeface="Arial"/>
              </a:rPr>
              <a:t>CAPSTONE PROJECT SHOWCASE</a:t>
            </a:r>
          </a:p>
        </p:txBody>
      </p:sp>
      <p:sp>
        <p:nvSpPr>
          <p:cNvPr id="16" name="Rectangle: Rounded Corners 15">
            <a:extLst>
              <a:ext uri="{FF2B5EF4-FFF2-40B4-BE49-F238E27FC236}">
                <a16:creationId xmlns:a16="http://schemas.microsoft.com/office/drawing/2014/main" id="{8DB24E31-75E2-D2BE-DEE1-91ADB5001A8F}"/>
              </a:ext>
            </a:extLst>
          </p:cNvPr>
          <p:cNvSpPr/>
          <p:nvPr/>
        </p:nvSpPr>
        <p:spPr>
          <a:xfrm>
            <a:off x="956310" y="3037840"/>
            <a:ext cx="7227570" cy="530626"/>
          </a:xfrm>
          <a:prstGeom prst="roundRect">
            <a:avLst/>
          </a:prstGeom>
          <a:solidFill>
            <a:srgbClr val="DFDDFB"/>
          </a:solidFill>
          <a:ln>
            <a:solidFill>
              <a:srgbClr val="DFDD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0">
            <a:extLst>
              <a:ext uri="{FF2B5EF4-FFF2-40B4-BE49-F238E27FC236}">
                <a16:creationId xmlns:a16="http://schemas.microsoft.com/office/drawing/2014/main" id="{5EA4B0C5-E33A-D592-C106-2AB96DBFDD04}"/>
              </a:ext>
            </a:extLst>
          </p:cNvPr>
          <p:cNvSpPr txBox="1"/>
          <p:nvPr/>
        </p:nvSpPr>
        <p:spPr>
          <a:xfrm>
            <a:off x="1571630" y="3183633"/>
            <a:ext cx="5839143"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dirty="0">
                <a:latin typeface="+mj-lt"/>
              </a:rPr>
              <a:t>Car Rental Application using Django Framework</a:t>
            </a:r>
            <a:endParaRPr lang="en-US" sz="1600" dirty="0">
              <a:latin typeface="+mj-lt"/>
              <a:cs typeface="Poppins"/>
            </a:endParaRPr>
          </a:p>
        </p:txBody>
      </p:sp>
      <p:sp>
        <p:nvSpPr>
          <p:cNvPr id="19" name="TextBox 10">
            <a:extLst>
              <a:ext uri="{FF2B5EF4-FFF2-40B4-BE49-F238E27FC236}">
                <a16:creationId xmlns:a16="http://schemas.microsoft.com/office/drawing/2014/main" id="{318A4EF8-FF85-6356-89E9-7A3A656EBA3B}"/>
              </a:ext>
            </a:extLst>
          </p:cNvPr>
          <p:cNvSpPr txBox="1"/>
          <p:nvPr/>
        </p:nvSpPr>
        <p:spPr>
          <a:xfrm>
            <a:off x="3872230" y="2704572"/>
            <a:ext cx="1399540"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a:solidFill>
                  <a:schemeClr val="bg1"/>
                </a:solidFill>
                <a:latin typeface="+mj-lt"/>
              </a:rPr>
              <a:t>Project Title</a:t>
            </a:r>
            <a:endParaRPr lang="en-US" sz="1600" b="1">
              <a:solidFill>
                <a:schemeClr val="bg1"/>
              </a:solidFill>
              <a:latin typeface="+mj-lt"/>
              <a:cs typeface="Poppins"/>
            </a:endParaRPr>
          </a:p>
        </p:txBody>
      </p:sp>
      <p:sp>
        <p:nvSpPr>
          <p:cNvPr id="14" name="TextBox 7">
            <a:extLst>
              <a:ext uri="{FF2B5EF4-FFF2-40B4-BE49-F238E27FC236}">
                <a16:creationId xmlns:a16="http://schemas.microsoft.com/office/drawing/2014/main" id="{1A6C2021-F9AE-B643-BC8F-4F6AB30CABCF}"/>
              </a:ext>
            </a:extLst>
          </p:cNvPr>
          <p:cNvSpPr txBox="1"/>
          <p:nvPr/>
        </p:nvSpPr>
        <p:spPr>
          <a:xfrm>
            <a:off x="1276813" y="4029973"/>
            <a:ext cx="6590375" cy="51232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a:solidFill>
                  <a:schemeClr val="bg1"/>
                </a:solidFill>
                <a:latin typeface="+mj-lt"/>
              </a:rPr>
              <a:t>Abstract | Problem Statement | Project Overview |</a:t>
            </a:r>
            <a:r>
              <a:rPr lang="en-US" sz="1600">
                <a:solidFill>
                  <a:schemeClr val="bg1"/>
                </a:solidFill>
                <a:latin typeface="+mj-lt"/>
                <a:ea typeface="+mn-lt"/>
                <a:cs typeface="Poppins"/>
              </a:rPr>
              <a:t> Proposed </a:t>
            </a:r>
            <a:r>
              <a:rPr lang="en-US" sz="1600">
                <a:solidFill>
                  <a:schemeClr val="bg1"/>
                </a:solidFill>
                <a:latin typeface="+mj-lt"/>
                <a:ea typeface="+mn-lt"/>
                <a:cs typeface="+mn-lt"/>
              </a:rPr>
              <a:t>Solution </a:t>
            </a:r>
            <a:r>
              <a:rPr lang="en-US" sz="1600">
                <a:solidFill>
                  <a:schemeClr val="bg1"/>
                </a:solidFill>
                <a:latin typeface="+mj-lt"/>
              </a:rPr>
              <a:t>| </a:t>
            </a:r>
            <a:r>
              <a:rPr lang="en-US" sz="1600">
                <a:solidFill>
                  <a:schemeClr val="bg1"/>
                </a:solidFill>
                <a:latin typeface="+mj-lt"/>
                <a:ea typeface="+mn-lt"/>
                <a:cs typeface="Poppins"/>
              </a:rPr>
              <a:t>Technology Used</a:t>
            </a:r>
            <a:r>
              <a:rPr lang="en-US" sz="1600">
                <a:solidFill>
                  <a:schemeClr val="bg1"/>
                </a:solidFill>
                <a:latin typeface="+mj-lt"/>
              </a:rPr>
              <a:t> | Modelling &amp; Results </a:t>
            </a:r>
            <a:r>
              <a:rPr lang="en-US" sz="1600">
                <a:solidFill>
                  <a:schemeClr val="bg1"/>
                </a:solidFill>
                <a:latin typeface="+mj-lt"/>
                <a:ea typeface="+mn-lt"/>
                <a:cs typeface="+mn-lt"/>
              </a:rPr>
              <a:t>| Conclusion </a:t>
            </a:r>
            <a:endParaRPr lang="en-US" sz="1600">
              <a:solidFill>
                <a:schemeClr val="bg1"/>
              </a:solidFill>
              <a:latin typeface="+mj-lt"/>
              <a:cs typeface="Poppins"/>
            </a:endParaRPr>
          </a:p>
        </p:txBody>
      </p:sp>
    </p:spTree>
    <p:extLst>
      <p:ext uri="{BB962C8B-B14F-4D97-AF65-F5344CB8AC3E}">
        <p14:creationId xmlns:p14="http://schemas.microsoft.com/office/powerpoint/2010/main" val="24274851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1" y="682130"/>
            <a:ext cx="8516257" cy="3810826"/>
          </a:xfrm>
          <a:prstGeom prst="rect">
            <a:avLst/>
          </a:prstGeom>
          <a:noFill/>
          <a:ln>
            <a:noFill/>
          </a:ln>
        </p:spPr>
        <p:txBody>
          <a:bodyPr spcFirstLastPara="1" wrap="square" lIns="91425" tIns="91425" rIns="91425" bIns="91425" anchor="t" anchorCtr="0">
            <a:noAutofit/>
          </a:bodyPr>
          <a:lstStyle/>
          <a:p>
            <a:pPr marL="0" lvl="0" indent="0" rtl="0">
              <a:lnSpc>
                <a:spcPct val="100000"/>
              </a:lnSpc>
              <a:spcBef>
                <a:spcPts val="0"/>
              </a:spcBef>
              <a:spcAft>
                <a:spcPts val="0"/>
              </a:spcAft>
              <a:buSzPts val="2800"/>
              <a:buNone/>
            </a:pPr>
            <a:r>
              <a:rPr lang="en-IN" sz="2400" b="1" dirty="0">
                <a:solidFill>
                  <a:srgbClr val="213163"/>
                </a:solidFill>
              </a:rPr>
              <a:t>Abstract</a:t>
            </a:r>
            <a:br>
              <a:rPr lang="en-IN" sz="1600" b="1" dirty="0">
                <a:solidFill>
                  <a:srgbClr val="213163"/>
                </a:solidFill>
              </a:rPr>
            </a:br>
            <a:br>
              <a:rPr lang="en-IN" sz="1600" b="1" dirty="0">
                <a:solidFill>
                  <a:srgbClr val="213163"/>
                </a:solidFill>
              </a:rPr>
            </a:br>
            <a:r>
              <a:rPr lang="en-IN" sz="1600" b="1" dirty="0">
                <a:solidFill>
                  <a:srgbClr val="213163"/>
                </a:solidFill>
              </a:rPr>
              <a:t>	</a:t>
            </a:r>
            <a:br>
              <a:rPr lang="en-IN" sz="1600" b="1" dirty="0">
                <a:solidFill>
                  <a:srgbClr val="213163"/>
                </a:solidFill>
              </a:rPr>
            </a:br>
            <a:r>
              <a:rPr lang="en-IN" sz="1600" b="1" dirty="0">
                <a:solidFill>
                  <a:srgbClr val="213163"/>
                </a:solidFill>
              </a:rPr>
              <a:t>	</a:t>
            </a:r>
            <a:r>
              <a:rPr lang="en-US" sz="1800" dirty="0">
                <a:solidFill>
                  <a:schemeClr val="tx1"/>
                </a:solidFill>
                <a:latin typeface="+mj-lt"/>
              </a:rPr>
              <a:t>This project aims to develop a Car Rental Application using the Django framework, with HTML, CSS, and JavaScript for the frontend and Python for the backend. The application allows users to browse, search, and rent cars from a fleet managed by the system. It provides a convenient platform for both customers and car rental companies to interact and manage rental transactions efficiently.</a:t>
            </a:r>
            <a:br>
              <a:rPr lang="en-US" sz="1800" dirty="0">
                <a:solidFill>
                  <a:schemeClr val="tx1"/>
                </a:solidFill>
                <a:latin typeface="+mj-lt"/>
              </a:rPr>
            </a:br>
            <a:br>
              <a:rPr lang="en-US" sz="1600" b="1" dirty="0">
                <a:solidFill>
                  <a:srgbClr val="213163"/>
                </a:solidFill>
                <a:latin typeface="+mj-lt"/>
              </a:rPr>
            </a:br>
            <a:endParaRPr lang="en-IN" sz="1600" dirty="0">
              <a:latin typeface="+mj-lt"/>
            </a:endParaRPr>
          </a:p>
        </p:txBody>
      </p:sp>
      <p:cxnSp>
        <p:nvCxnSpPr>
          <p:cNvPr id="3" name="Straight Connector 2">
            <a:extLst>
              <a:ext uri="{FF2B5EF4-FFF2-40B4-BE49-F238E27FC236}">
                <a16:creationId xmlns:a16="http://schemas.microsoft.com/office/drawing/2014/main" id="{0E138CBA-7C0B-348B-874D-0DBE98733F33}"/>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A6F8FB9D-26BD-FFD4-0D44-2DE325084D08}"/>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3042168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8663012" cy="3720535"/>
          </a:xfrm>
          <a:prstGeom prst="rect">
            <a:avLst/>
          </a:prstGeom>
          <a:noFill/>
          <a:ln>
            <a:noFill/>
          </a:ln>
        </p:spPr>
        <p:txBody>
          <a:bodyPr spcFirstLastPara="1" wrap="square" lIns="91425" tIns="91425" rIns="91425" bIns="91425" anchor="t" anchorCtr="0">
            <a:noAutofit/>
          </a:bodyPr>
          <a:lstStyle/>
          <a:p>
            <a:pPr marL="0" lvl="0" indent="0" rtl="0">
              <a:lnSpc>
                <a:spcPct val="100000"/>
              </a:lnSpc>
              <a:spcBef>
                <a:spcPts val="0"/>
              </a:spcBef>
              <a:spcAft>
                <a:spcPts val="0"/>
              </a:spcAft>
              <a:buSzPts val="2800"/>
              <a:buNone/>
            </a:pPr>
            <a:r>
              <a:rPr lang="en-IN" sz="2400" b="1" dirty="0">
                <a:solidFill>
                  <a:srgbClr val="213163"/>
                </a:solidFill>
              </a:rPr>
              <a:t>Problem Statement</a:t>
            </a:r>
            <a:br>
              <a:rPr lang="en-IN" sz="2400" b="1" dirty="0">
                <a:solidFill>
                  <a:srgbClr val="213163"/>
                </a:solidFill>
              </a:rPr>
            </a:br>
            <a:br>
              <a:rPr lang="en-IN" sz="2400" b="1" dirty="0">
                <a:solidFill>
                  <a:srgbClr val="213163"/>
                </a:solidFill>
              </a:rPr>
            </a:br>
            <a:r>
              <a:rPr lang="en-IN" sz="2400" b="1" dirty="0">
                <a:solidFill>
                  <a:srgbClr val="213163"/>
                </a:solidFill>
              </a:rPr>
              <a:t>		</a:t>
            </a:r>
            <a:r>
              <a:rPr lang="en-US" sz="1800" dirty="0">
                <a:solidFill>
                  <a:schemeClr val="tx1"/>
                </a:solidFill>
                <a:latin typeface="+mj-lt"/>
              </a:rPr>
              <a:t>Traditional car rental processes often involve cumbersome paperwork, manual booking systems, and limited accessibility for customers. This project addresses these challenges by developing a user-friendly Car Rental Application that automates the rental process, enhances user experience, and provides seamless communication between customers and rental companies.</a:t>
            </a:r>
            <a:endParaRPr lang="en-IN" sz="1800" dirty="0">
              <a:solidFill>
                <a:schemeClr val="tx1"/>
              </a:solidFill>
              <a:latin typeface="+mj-lt"/>
            </a:endParaRPr>
          </a:p>
        </p:txBody>
      </p:sp>
      <p:cxnSp>
        <p:nvCxnSpPr>
          <p:cNvPr id="2" name="Straight Connector 1">
            <a:extLst>
              <a:ext uri="{FF2B5EF4-FFF2-40B4-BE49-F238E27FC236}">
                <a16:creationId xmlns:a16="http://schemas.microsoft.com/office/drawing/2014/main" id="{138979D7-DAF1-B9D0-4B15-5F44295BF71F}"/>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771E5D94-0B0E-9E10-390E-F025663AAA0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5456884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8629146" cy="3675378"/>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2400" b="1" dirty="0">
                <a:solidFill>
                  <a:srgbClr val="213163"/>
                </a:solidFill>
              </a:rPr>
              <a:t>Project Overview</a:t>
            </a:r>
            <a:br>
              <a:rPr lang="en-IN" sz="2400" b="1" dirty="0">
                <a:solidFill>
                  <a:srgbClr val="213163"/>
                </a:solidFill>
              </a:rPr>
            </a:br>
            <a:br>
              <a:rPr lang="en-IN" sz="1600" b="1" dirty="0">
                <a:solidFill>
                  <a:srgbClr val="213163"/>
                </a:solidFill>
              </a:rPr>
            </a:br>
            <a:r>
              <a:rPr lang="en-IN" sz="1600" b="1" dirty="0">
                <a:solidFill>
                  <a:srgbClr val="213163"/>
                </a:solidFill>
              </a:rPr>
              <a:t>	</a:t>
            </a:r>
            <a:r>
              <a:rPr lang="en-US" sz="1800" b="0" i="0" dirty="0">
                <a:solidFill>
                  <a:srgbClr val="0D0D0D"/>
                </a:solidFill>
                <a:effectLst/>
                <a:highlight>
                  <a:srgbClr val="FFFFFF"/>
                </a:highlight>
                <a:latin typeface="+mj-lt"/>
              </a:rPr>
              <a:t>The Car Rental Application aims to provide a comprehensive platform for users to rent cars conveniently. It includes features such as user registration and authentication, browsing and searching for available cars, viewing car details and rental prices, making reservations, managing bookings, and providing feedback and ratings. The application will be developed using the Django framework for backend functionality, while HTML, CSS, and JavaScript will be used to create an intuitive and responsive user interface.</a:t>
            </a:r>
            <a:endParaRPr lang="en-IN" sz="1800" dirty="0">
              <a:latin typeface="+mj-lt"/>
            </a:endParaRPr>
          </a:p>
        </p:txBody>
      </p:sp>
      <p:cxnSp>
        <p:nvCxnSpPr>
          <p:cNvPr id="2" name="Straight Connector 1">
            <a:extLst>
              <a:ext uri="{FF2B5EF4-FFF2-40B4-BE49-F238E27FC236}">
                <a16:creationId xmlns:a16="http://schemas.microsoft.com/office/drawing/2014/main"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0139171D-3AD9-6A2C-2865-384C0BE5CD2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2846337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1" y="682130"/>
            <a:ext cx="8708169" cy="2941599"/>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2000" b="1" dirty="0">
                <a:solidFill>
                  <a:srgbClr val="213163"/>
                </a:solidFill>
              </a:rPr>
              <a:t>Proposed Solution</a:t>
            </a:r>
            <a:br>
              <a:rPr lang="en-IN" sz="1600" b="1" dirty="0">
                <a:solidFill>
                  <a:srgbClr val="213163"/>
                </a:solidFill>
              </a:rPr>
            </a:br>
            <a:br>
              <a:rPr lang="en-IN" sz="1600" b="1" dirty="0">
                <a:solidFill>
                  <a:srgbClr val="213163"/>
                </a:solidFill>
              </a:rPr>
            </a:br>
            <a:br>
              <a:rPr lang="en-IN" sz="1600" b="1" dirty="0">
                <a:solidFill>
                  <a:srgbClr val="213163"/>
                </a:solidFill>
              </a:rPr>
            </a:br>
            <a:r>
              <a:rPr lang="en-IN" sz="1600" b="1" dirty="0">
                <a:solidFill>
                  <a:srgbClr val="213163"/>
                </a:solidFill>
              </a:rPr>
              <a:t>	</a:t>
            </a:r>
            <a:r>
              <a:rPr lang="en-US" sz="1800" b="0" i="0" dirty="0">
                <a:solidFill>
                  <a:srgbClr val="0D0D0D"/>
                </a:solidFill>
                <a:effectLst/>
                <a:highlight>
                  <a:srgbClr val="FFFFFF"/>
                </a:highlight>
                <a:latin typeface="+mj-lt"/>
              </a:rPr>
              <a:t>The proposed solution entails developing a robust Car Rental Application using Django for backend functionality and HTML, CSS, and JavaScript for the frontend. The backend will leverage Django's Model-View-Template (MVT) architecture, facilitating efficient data management and user authentication. Models will define database entities such as users, cars, bookings, and feedback. Views will handle user requests and interact with models, while templates will generate dynamic HTML responses.</a:t>
            </a:r>
            <a:endParaRPr lang="en-IN" sz="1800" dirty="0">
              <a:latin typeface="+mj-lt"/>
            </a:endParaRPr>
          </a:p>
        </p:txBody>
      </p:sp>
      <p:cxnSp>
        <p:nvCxnSpPr>
          <p:cNvPr id="2" name="Straight Connector 1">
            <a:extLst>
              <a:ext uri="{FF2B5EF4-FFF2-40B4-BE49-F238E27FC236}">
                <a16:creationId xmlns:a16="http://schemas.microsoft.com/office/drawing/2014/main"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D3393E03-7263-ADFB-23AD-8505198A845E}"/>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539135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0AB2285-16B6-67AB-39F2-7E03D6821A2A}"/>
              </a:ext>
            </a:extLst>
          </p:cNvPr>
          <p:cNvSpPr txBox="1"/>
          <p:nvPr/>
        </p:nvSpPr>
        <p:spPr>
          <a:xfrm>
            <a:off x="797872" y="1336892"/>
            <a:ext cx="7548255" cy="2469715"/>
          </a:xfrm>
          <a:prstGeom prst="rect">
            <a:avLst/>
          </a:prstGeom>
          <a:noFill/>
        </p:spPr>
        <p:txBody>
          <a:bodyPr wrap="square">
            <a:spAutoFit/>
          </a:bodyPr>
          <a:lstStyle/>
          <a:p>
            <a:pPr algn="l"/>
            <a:r>
              <a:rPr lang="en-US" sz="1800" b="0" i="0" dirty="0">
                <a:solidFill>
                  <a:srgbClr val="0D0D0D"/>
                </a:solidFill>
                <a:effectLst/>
                <a:highlight>
                  <a:srgbClr val="FFFFFF"/>
                </a:highlight>
                <a:latin typeface="+mj-lt"/>
              </a:rPr>
              <a:t>On the frontend, HTML will structure web pages, CSS will style them for a visually appealing interface, and JavaScript will provide interactivity. Users will be able to browse available cars, search based on criteria like location and date, and book rentals seamlessly. Payment processing integration will ensure secure transactions, and user feedback mechanisms will enhance service quality.</a:t>
            </a:r>
          </a:p>
          <a:p>
            <a:br>
              <a:rPr lang="en-US" dirty="0"/>
            </a:br>
            <a:endParaRPr lang="en-US" b="0" i="0" dirty="0">
              <a:solidFill>
                <a:srgbClr val="374151"/>
              </a:solidFill>
              <a:effectLst/>
              <a:latin typeface="Times New Roman" panose="02020603050405020304" pitchFamily="18" charset="0"/>
              <a:cs typeface="Times New Roman" panose="02020603050405020304" pitchFamily="18" charset="0"/>
            </a:endParaRPr>
          </a:p>
          <a:p>
            <a:pPr marL="742950" lvl="1" indent="-285750" algn="l">
              <a:lnSpc>
                <a:spcPct val="150000"/>
              </a:lnSpc>
              <a:buFont typeface="+mj-lt"/>
              <a:buAutoNum type="arabicPeriod"/>
            </a:pPr>
            <a:endParaRPr lang="en-US" b="0" i="0" dirty="0">
              <a:solidFill>
                <a:srgbClr val="374151"/>
              </a:solidFill>
              <a:effectLst/>
              <a:latin typeface="Times New Roman" panose="02020603050405020304" pitchFamily="18" charset="0"/>
              <a:cs typeface="Times New Roman" panose="02020603050405020304" pitchFamily="18" charset="0"/>
            </a:endParaRPr>
          </a:p>
        </p:txBody>
      </p:sp>
      <p:cxnSp>
        <p:nvCxnSpPr>
          <p:cNvPr id="2" name="Straight Connector 1">
            <a:extLst>
              <a:ext uri="{FF2B5EF4-FFF2-40B4-BE49-F238E27FC236}">
                <a16:creationId xmlns:a16="http://schemas.microsoft.com/office/drawing/2014/main" id="{A0896F70-0E57-B001-3C98-BB76EA937037}"/>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FB315134-FD10-6E28-FDC9-29E7F29C2454}"/>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4874819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0AB2285-16B6-67AB-39F2-7E03D6821A2A}"/>
              </a:ext>
            </a:extLst>
          </p:cNvPr>
          <p:cNvSpPr txBox="1"/>
          <p:nvPr/>
        </p:nvSpPr>
        <p:spPr>
          <a:xfrm>
            <a:off x="479778" y="2062343"/>
            <a:ext cx="8017933" cy="700000"/>
          </a:xfrm>
          <a:prstGeom prst="rect">
            <a:avLst/>
          </a:prstGeom>
          <a:noFill/>
        </p:spPr>
        <p:txBody>
          <a:bodyPr wrap="square">
            <a:spAutoFit/>
          </a:bodyPr>
          <a:lstStyle/>
          <a:p>
            <a:pPr marL="457200" lvl="1" algn="l">
              <a:lnSpc>
                <a:spcPct val="150000"/>
              </a:lnSpc>
            </a:pPr>
            <a:endParaRPr lang="en-US" b="0" i="0" dirty="0">
              <a:solidFill>
                <a:srgbClr val="374151"/>
              </a:solidFill>
              <a:effectLst/>
              <a:latin typeface="Times New Roman" panose="02020603050405020304" pitchFamily="18" charset="0"/>
              <a:cs typeface="Times New Roman" panose="02020603050405020304" pitchFamily="18" charset="0"/>
            </a:endParaRPr>
          </a:p>
          <a:p>
            <a:pPr marL="742950" lvl="1" indent="-285750" algn="l">
              <a:lnSpc>
                <a:spcPct val="150000"/>
              </a:lnSpc>
              <a:buFont typeface="+mj-lt"/>
              <a:buAutoNum type="arabicPeriod"/>
            </a:pPr>
            <a:endParaRPr lang="en-US" b="0" i="0" dirty="0">
              <a:solidFill>
                <a:srgbClr val="374151"/>
              </a:solidFill>
              <a:effectLst/>
              <a:latin typeface="Times New Roman" panose="02020603050405020304" pitchFamily="18" charset="0"/>
              <a:cs typeface="Times New Roman" panose="02020603050405020304" pitchFamily="18" charset="0"/>
            </a:endParaRPr>
          </a:p>
        </p:txBody>
      </p:sp>
      <p:cxnSp>
        <p:nvCxnSpPr>
          <p:cNvPr id="2" name="Straight Connector 1">
            <a:extLst>
              <a:ext uri="{FF2B5EF4-FFF2-40B4-BE49-F238E27FC236}">
                <a16:creationId xmlns:a16="http://schemas.microsoft.com/office/drawing/2014/main" id="{425A5131-6F83-AD76-5E52-14CCB9D908F9}"/>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9D85AD23-D3D0-C7F5-13BD-C3746B44AE9A}"/>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11" name="Rectangle 7">
            <a:extLst>
              <a:ext uri="{FF2B5EF4-FFF2-40B4-BE49-F238E27FC236}">
                <a16:creationId xmlns:a16="http://schemas.microsoft.com/office/drawing/2014/main" id="{479C424C-66FE-4033-3109-D91A361FC11B}"/>
              </a:ext>
            </a:extLst>
          </p:cNvPr>
          <p:cNvSpPr>
            <a:spLocks noChangeArrowheads="1"/>
          </p:cNvSpPr>
          <p:nvPr/>
        </p:nvSpPr>
        <p:spPr bwMode="auto">
          <a:xfrm>
            <a:off x="706244" y="1272302"/>
            <a:ext cx="7285463"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Comprehensive testing will be conducted to ensure functionality, reliability, and security, with measures like input validation and encryption. Deployment to a production environment will follow, with ongoing maintenance and support to address issues and implement updates. Overall, the proposed solution aims to deliver an intuitive and efficient Car </a:t>
            </a:r>
            <a:r>
              <a:rPr kumimoji="0" lang="en-US" altLang="en-US" sz="1800" b="0" i="0" u="none" strike="noStrike" cap="none" normalizeH="0" baseline="0" dirty="0">
                <a:ln>
                  <a:noFill/>
                </a:ln>
                <a:solidFill>
                  <a:schemeClr val="tx1"/>
                </a:solidFill>
                <a:effectLst/>
                <a:latin typeface="+mj-lt"/>
              </a:rPr>
              <a:t>Rental</a:t>
            </a:r>
            <a:r>
              <a:rPr kumimoji="0" lang="en-US" altLang="en-US" sz="1800" b="0" i="0" u="none" strike="noStrike" cap="none" normalizeH="0" baseline="0" dirty="0">
                <a:ln>
                  <a:noFill/>
                </a:ln>
                <a:solidFill>
                  <a:schemeClr val="tx1"/>
                </a:solidFill>
                <a:effectLst/>
                <a:latin typeface="Arial" panose="020B0604020202020204" pitchFamily="34" charset="0"/>
              </a:rPr>
              <a:t> Application, streamlining the rental process for users and rental companies alike.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2" name="Rectangle 8">
            <a:extLst>
              <a:ext uri="{FF2B5EF4-FFF2-40B4-BE49-F238E27FC236}">
                <a16:creationId xmlns:a16="http://schemas.microsoft.com/office/drawing/2014/main" id="{F4AFEC6C-6391-AD1E-9FFE-67B5D5FEA3D9}"/>
              </a:ext>
            </a:extLst>
          </p:cNvPr>
          <p:cNvSpPr>
            <a:spLocks noChangeArrowheads="1"/>
          </p:cNvSpPr>
          <p:nvPr/>
        </p:nvSpPr>
        <p:spPr bwMode="auto">
          <a:xfrm>
            <a:off x="0" y="0"/>
            <a:ext cx="310991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rgbClr val="000000"/>
                </a:solidFill>
                <a:effectLst/>
                <a:latin typeface="Söhne"/>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8326452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Technology Used</a:t>
            </a:r>
            <a:endParaRPr lang="en-IN" sz="1600"/>
          </a:p>
        </p:txBody>
      </p:sp>
      <p:sp>
        <p:nvSpPr>
          <p:cNvPr id="2" name="Google Shape;62;g5fab984687_2_0">
            <a:extLst>
              <a:ext uri="{FF2B5EF4-FFF2-40B4-BE49-F238E27FC236}">
                <a16:creationId xmlns:a16="http://schemas.microsoft.com/office/drawing/2014/main" id="{07E1EAD1-F835-6956-77CD-17363121C17E}"/>
              </a:ext>
            </a:extLst>
          </p:cNvPr>
          <p:cNvSpPr txBox="1">
            <a:spLocks/>
          </p:cNvSpPr>
          <p:nvPr/>
        </p:nvSpPr>
        <p:spPr>
          <a:xfrm>
            <a:off x="128063" y="1059160"/>
            <a:ext cx="5314387" cy="379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p:txBody>
      </p:sp>
      <p:graphicFrame>
        <p:nvGraphicFramePr>
          <p:cNvPr id="5" name="Diagram 4">
            <a:extLst>
              <a:ext uri="{FF2B5EF4-FFF2-40B4-BE49-F238E27FC236}">
                <a16:creationId xmlns:a16="http://schemas.microsoft.com/office/drawing/2014/main" id="{6907D582-D8F7-CF69-ABAE-503F64E8F161}"/>
              </a:ext>
            </a:extLst>
          </p:cNvPr>
          <p:cNvGraphicFramePr/>
          <p:nvPr>
            <p:extLst>
              <p:ext uri="{D42A27DB-BD31-4B8C-83A1-F6EECF244321}">
                <p14:modId xmlns:p14="http://schemas.microsoft.com/office/powerpoint/2010/main" val="4022671124"/>
              </p:ext>
            </p:extLst>
          </p:nvPr>
        </p:nvGraphicFramePr>
        <p:xfrm>
          <a:off x="-84668" y="615950"/>
          <a:ext cx="8951601"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a:extLst>
              <a:ext uri="{FF2B5EF4-FFF2-40B4-BE49-F238E27FC236}">
                <a16:creationId xmlns:a16="http://schemas.microsoft.com/office/drawing/2014/main" id="{DF48260F-742B-E32A-02FE-B142578BC1A4}"/>
              </a:ext>
            </a:extLst>
          </p:cNvPr>
          <p:cNvPicPr>
            <a:picLocks noChangeAspect="1"/>
          </p:cNvPicPr>
          <p:nvPr/>
        </p:nvPicPr>
        <p:blipFill>
          <a:blip r:embed="rId8"/>
          <a:stretch>
            <a:fillRect/>
          </a:stretch>
        </p:blipFill>
        <p:spPr>
          <a:xfrm>
            <a:off x="1021171" y="1723257"/>
            <a:ext cx="2956469" cy="2573047"/>
          </a:xfrm>
          <a:prstGeom prst="rect">
            <a:avLst/>
          </a:prstGeom>
        </p:spPr>
      </p:pic>
      <p:pic>
        <p:nvPicPr>
          <p:cNvPr id="11" name="Picture 10">
            <a:extLst>
              <a:ext uri="{FF2B5EF4-FFF2-40B4-BE49-F238E27FC236}">
                <a16:creationId xmlns:a16="http://schemas.microsoft.com/office/drawing/2014/main" id="{B089073F-18B7-3DD8-48EB-55DA0C87BA84}"/>
              </a:ext>
            </a:extLst>
          </p:cNvPr>
          <p:cNvPicPr>
            <a:picLocks noChangeAspect="1"/>
          </p:cNvPicPr>
          <p:nvPr/>
        </p:nvPicPr>
        <p:blipFill>
          <a:blip r:embed="rId9"/>
          <a:stretch>
            <a:fillRect/>
          </a:stretch>
        </p:blipFill>
        <p:spPr>
          <a:xfrm>
            <a:off x="4564380" y="1720126"/>
            <a:ext cx="4165599" cy="2090952"/>
          </a:xfrm>
          <a:prstGeom prst="rect">
            <a:avLst/>
          </a:prstGeom>
        </p:spPr>
      </p:pic>
      <p:sp>
        <p:nvSpPr>
          <p:cNvPr id="12" name="TextBox 11">
            <a:extLst>
              <a:ext uri="{FF2B5EF4-FFF2-40B4-BE49-F238E27FC236}">
                <a16:creationId xmlns:a16="http://schemas.microsoft.com/office/drawing/2014/main" id="{652B04F6-FDE4-25BD-3C19-D5DC09B99F1A}"/>
              </a:ext>
            </a:extLst>
          </p:cNvPr>
          <p:cNvSpPr txBox="1"/>
          <p:nvPr/>
        </p:nvSpPr>
        <p:spPr>
          <a:xfrm>
            <a:off x="1000361" y="1361511"/>
            <a:ext cx="3318484" cy="307777"/>
          </a:xfrm>
          <a:prstGeom prst="rect">
            <a:avLst/>
          </a:prstGeom>
          <a:noFill/>
        </p:spPr>
        <p:txBody>
          <a:bodyPr wrap="square" rtlCol="0">
            <a:spAutoFit/>
          </a:bodyPr>
          <a:lstStyle/>
          <a:p>
            <a:pPr algn="ctr"/>
            <a:r>
              <a:rPr lang="en-US"/>
              <a:t>Front-end</a:t>
            </a:r>
          </a:p>
        </p:txBody>
      </p:sp>
      <p:sp>
        <p:nvSpPr>
          <p:cNvPr id="13" name="TextBox 12">
            <a:extLst>
              <a:ext uri="{FF2B5EF4-FFF2-40B4-BE49-F238E27FC236}">
                <a16:creationId xmlns:a16="http://schemas.microsoft.com/office/drawing/2014/main" id="{02E6A23E-BD78-D77E-AD81-17D853BDDC74}"/>
              </a:ext>
            </a:extLst>
          </p:cNvPr>
          <p:cNvSpPr txBox="1"/>
          <p:nvPr/>
        </p:nvSpPr>
        <p:spPr>
          <a:xfrm>
            <a:off x="4865736" y="1287522"/>
            <a:ext cx="3580969" cy="307777"/>
          </a:xfrm>
          <a:prstGeom prst="rect">
            <a:avLst/>
          </a:prstGeom>
          <a:noFill/>
        </p:spPr>
        <p:txBody>
          <a:bodyPr wrap="square" rtlCol="0">
            <a:spAutoFit/>
          </a:bodyPr>
          <a:lstStyle/>
          <a:p>
            <a:pPr algn="ctr"/>
            <a:r>
              <a:rPr lang="en-US"/>
              <a:t>Back-end</a:t>
            </a:r>
          </a:p>
        </p:txBody>
      </p:sp>
      <p:cxnSp>
        <p:nvCxnSpPr>
          <p:cNvPr id="6" name="Straight Connector 5">
            <a:extLst>
              <a:ext uri="{FF2B5EF4-FFF2-40B4-BE49-F238E27FC236}">
                <a16:creationId xmlns:a16="http://schemas.microsoft.com/office/drawing/2014/main" id="{802A8F1A-67E8-0BA1-6B45-F0633689698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Google Shape;61;g5fab984687_2_0">
            <a:extLst>
              <a:ext uri="{FF2B5EF4-FFF2-40B4-BE49-F238E27FC236}">
                <a16:creationId xmlns:a16="http://schemas.microsoft.com/office/drawing/2014/main" id="{3447FF72-B82E-F4FB-B8A0-D3532FD4F749}"/>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83245635"/>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6559A34-456E-49A1-8157-9E3D18BFAD36}">
  <ds:schemaRefs>
    <ds:schemaRef ds:uri="9162bd5b-4ed9-4da3-b376-05204580ba3f"/>
    <ds:schemaRef ds:uri="c0fa2617-96bd-425d-8578-e93563fe37c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3706AB80-2608-47D7-8AC8-FA6BC8A9B27C}">
  <ds:schemaRefs>
    <ds:schemaRef ds:uri="http://schemas.microsoft.com/sharepoint/v3/contenttype/forms"/>
  </ds:schemaRefs>
</ds:datastoreItem>
</file>

<file path=customXml/itemProps3.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217</TotalTime>
  <Words>749</Words>
  <Application>Microsoft Office PowerPoint</Application>
  <PresentationFormat>On-screen Show (16:9)</PresentationFormat>
  <Paragraphs>55</Paragraphs>
  <Slides>18</Slides>
  <Notes>10</Notes>
  <HiddenSlides>0</HiddenSlides>
  <MMClips>0</MMClips>
  <ScaleCrop>false</ScaleCrop>
  <HeadingPairs>
    <vt:vector size="8" baseType="variant">
      <vt:variant>
        <vt:lpstr>Fonts Used</vt:lpstr>
      </vt:variant>
      <vt:variant>
        <vt:i4>5</vt:i4>
      </vt:variant>
      <vt:variant>
        <vt:lpstr>Theme</vt:lpstr>
      </vt:variant>
      <vt:variant>
        <vt:i4>1</vt:i4>
      </vt:variant>
      <vt:variant>
        <vt:lpstr>Slide Titles</vt:lpstr>
      </vt:variant>
      <vt:variant>
        <vt:i4>18</vt:i4>
      </vt:variant>
      <vt:variant>
        <vt:lpstr>Custom Shows</vt:lpstr>
      </vt:variant>
      <vt:variant>
        <vt:i4>1</vt:i4>
      </vt:variant>
    </vt:vector>
  </HeadingPairs>
  <TitlesOfParts>
    <vt:vector size="25" baseType="lpstr">
      <vt:lpstr>Arial</vt:lpstr>
      <vt:lpstr>Arial MT</vt:lpstr>
      <vt:lpstr>Calibri</vt:lpstr>
      <vt:lpstr>Söhne</vt:lpstr>
      <vt:lpstr>Times New Roman</vt:lpstr>
      <vt:lpstr>Simple Light</vt:lpstr>
      <vt:lpstr>PowerPoint Presentation</vt:lpstr>
      <vt:lpstr>PowerPoint Presentation</vt:lpstr>
      <vt:lpstr>Abstract     This project aims to develop a Car Rental Application using the Django framework, with HTML, CSS, and JavaScript for the frontend and Python for the backend. The application allows users to browse, search, and rent cars from a fleet managed by the system. It provides a convenient platform for both customers and car rental companies to interact and manage rental transactions efficiently.  </vt:lpstr>
      <vt:lpstr>Problem Statement    Traditional car rental processes often involve cumbersome paperwork, manual booking systems, and limited accessibility for customers. This project addresses these challenges by developing a user-friendly Car Rental Application that automates the rental process, enhances user experience, and provides seamless communication between customers and rental companies.</vt:lpstr>
      <vt:lpstr>Project Overview   The Car Rental Application aims to provide a comprehensive platform for users to rent cars conveniently. It includes features such as user registration and authentication, browsing and searching for available cars, viewing car details and rental prices, making reservations, managing bookings, and providing feedback and ratings. The application will be developed using the Django framework for backend functionality, while HTML, CSS, and JavaScript will be used to create an intuitive and responsive user interface.</vt:lpstr>
      <vt:lpstr>Proposed Solution    The proposed solution entails developing a robust Car Rental Application using Django for backend functionality and HTML, CSS, and JavaScript for the frontend. The backend will leverage Django's Model-View-Template (MVT) architecture, facilitating efficient data management and user authentication. Models will define database entities such as users, cars, bookings, and feedback. Views will handle user requests and interact with models, while templates will generate dynamic HTML responses.</vt:lpstr>
      <vt:lpstr>PowerPoint Presentation</vt:lpstr>
      <vt:lpstr>PowerPoint Presentation</vt:lpstr>
      <vt:lpstr>Technology Used</vt:lpstr>
      <vt:lpstr>Modelling &amp; Results   The application will utilize Django's built-in ORM to model the database schema, including tables for users, cars, bookings, and feedback. User authentication and authorization will be implemented using Django's authentication system. Frontend templates will be designed using HTML and styled with CSS to create visually appealing pages, while JavaScript will be used for client-side interactivity and dynamic content.   Upon completion, the Car Rental Application is expected to provide a seamless and efficient rental experience for both customers and car rental companies, improving overall satisfaction and convenience.</vt:lpstr>
      <vt:lpstr>Homepage</vt:lpstr>
      <vt:lpstr>About-Us-Page</vt:lpstr>
      <vt:lpstr>Sign Up-Page</vt:lpstr>
      <vt:lpstr>Booking-Page</vt:lpstr>
      <vt:lpstr>Contact-Page</vt:lpstr>
      <vt:lpstr>Future Enhancements: </vt:lpstr>
      <vt:lpstr>Conclusion</vt:lpstr>
      <vt:lpstr>Thank You!</vt:lpstr>
      <vt:lpstr>Custom Show 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Kamalesh V</cp:lastModifiedBy>
  <cp:revision>11</cp:revision>
  <dcterms:modified xsi:type="dcterms:W3CDTF">2024-04-12T09:38:22Z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